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1D66C-72DF-45BE-8C30-A2B36347757B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A5203-FD4D-4EE7-B55B-1AEED7254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7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4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0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0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3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3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4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7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50B4-AC25-45D1-8C2C-4BBF026CA91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A277-E299-4118-9F30-E0B5B0120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3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Vienna 1900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Schorske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Carl Schorske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Born 1915, Bronx, NY</a:t>
            </a:r>
          </a:p>
          <a:p>
            <a:r>
              <a:rPr lang="en-US" dirty="0" smtClean="0"/>
              <a:t>Parents worked in a bank for immigrants: small business loans, mortgages</a:t>
            </a:r>
          </a:p>
          <a:p>
            <a:r>
              <a:rPr lang="en-US" dirty="0" smtClean="0"/>
              <a:t>His parents had spoken German at home, but switched to English with US entry into World War</a:t>
            </a:r>
          </a:p>
          <a:p>
            <a:r>
              <a:rPr lang="en-US" dirty="0" smtClean="0"/>
              <a:t>BA: Columbia 1935</a:t>
            </a:r>
          </a:p>
          <a:p>
            <a:r>
              <a:rPr lang="en-US" dirty="0" smtClean="0"/>
              <a:t>MA, PhD:  Harvard 1941</a:t>
            </a:r>
          </a:p>
          <a:p>
            <a:r>
              <a:rPr lang="en-US" dirty="0" smtClean="0"/>
              <a:t>Wartime service in Office of Strategic Services </a:t>
            </a:r>
          </a:p>
          <a:p>
            <a:pPr lvl="1"/>
            <a:r>
              <a:rPr lang="en-US" dirty="0" smtClean="0"/>
              <a:t>Precursor of CIA. At war’s end was Chief of Political Intelligence for Western Europe</a:t>
            </a:r>
          </a:p>
          <a:p>
            <a:r>
              <a:rPr lang="en-US" dirty="0" smtClean="0"/>
              <a:t>Taught at Wesleyan College, UC Berkley, </a:t>
            </a:r>
            <a:r>
              <a:rPr lang="en-US" smtClean="0"/>
              <a:t>and Princeton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Schorske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1981 </a:t>
            </a:r>
            <a:r>
              <a:rPr lang="en-US" i="1" dirty="0" smtClean="0"/>
              <a:t>Fin-de-siècle Vienna </a:t>
            </a:r>
            <a:r>
              <a:rPr lang="en-US" dirty="0" smtClean="0"/>
              <a:t>won the Pulitzer Prize for General Non-fiction</a:t>
            </a:r>
          </a:p>
          <a:p>
            <a:r>
              <a:rPr lang="en-US" dirty="0" smtClean="0"/>
              <a:t>Collection of essays 1961-1979</a:t>
            </a:r>
          </a:p>
          <a:p>
            <a:r>
              <a:rPr lang="en-US" dirty="0" smtClean="0"/>
              <a:t>Subtitle: Politics and Culture</a:t>
            </a:r>
          </a:p>
          <a:p>
            <a:pPr lvl="1"/>
            <a:r>
              <a:rPr lang="en-US" dirty="0" smtClean="0"/>
              <a:t>To help readers understand “the large architectonic correlations between high culture and socio-political change”</a:t>
            </a:r>
          </a:p>
          <a:p>
            <a:pPr lvl="1"/>
            <a:r>
              <a:rPr lang="en-US" dirty="0" smtClean="0"/>
              <a:t>Connections between the world of ideas and social reality</a:t>
            </a:r>
          </a:p>
        </p:txBody>
      </p:sp>
    </p:spTree>
    <p:extLst>
      <p:ext uri="{BB962C8B-B14F-4D97-AF65-F5344CB8AC3E}">
        <p14:creationId xmlns:p14="http://schemas.microsoft.com/office/powerpoint/2010/main" val="30565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Culture: </a:t>
            </a:r>
            <a:br>
              <a:rPr lang="en-US" dirty="0" smtClean="0"/>
            </a:br>
            <a:r>
              <a:rPr lang="en-US" dirty="0" smtClean="0"/>
              <a:t>Received view of Western culture, circa 1961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High culture aims to make meaning out of life</a:t>
            </a:r>
          </a:p>
          <a:p>
            <a:pPr lvl="1"/>
            <a:r>
              <a:rPr lang="en-US" dirty="0" smtClean="0"/>
              <a:t>An unbroken tradition reaching back in England, France, Spain, Italy, the Low Countries, and Germany and Austria to the High Middle Ages</a:t>
            </a:r>
          </a:p>
          <a:p>
            <a:pPr lvl="1"/>
            <a:r>
              <a:rPr lang="en-US" dirty="0" smtClean="0"/>
              <a:t>Diachronic strands:</a:t>
            </a:r>
          </a:p>
          <a:p>
            <a:pPr lvl="2"/>
            <a:r>
              <a:rPr lang="en-US" dirty="0" smtClean="0"/>
              <a:t> in poetry, painting, sculpture, music. One could understand the development of </a:t>
            </a:r>
            <a:r>
              <a:rPr lang="en-US" dirty="0" smtClean="0"/>
              <a:t>creative ideas within each discipline by reference to the tradition</a:t>
            </a:r>
          </a:p>
          <a:p>
            <a:pPr lvl="2"/>
            <a:r>
              <a:rPr lang="en-US" i="1" dirty="0" smtClean="0"/>
              <a:t>The Enlightenment </a:t>
            </a:r>
            <a:r>
              <a:rPr lang="en-US" dirty="0" smtClean="0"/>
              <a:t>proclaimed the values of self-determination, reason, and science</a:t>
            </a:r>
          </a:p>
          <a:p>
            <a:pPr lvl="2"/>
            <a:r>
              <a:rPr lang="en-US" dirty="0" smtClean="0"/>
              <a:t>It was also possible to see strands in the history of public life and politics, culminating in greater individual self-determination and fairness.</a:t>
            </a:r>
          </a:p>
          <a:p>
            <a:pPr lvl="1"/>
            <a:r>
              <a:rPr lang="en-US" dirty="0" smtClean="0"/>
              <a:t>Disruptions: the 20</a:t>
            </a:r>
            <a:r>
              <a:rPr lang="en-US" baseline="30000" dirty="0" smtClean="0"/>
              <a:t>th</a:t>
            </a:r>
            <a:r>
              <a:rPr lang="en-US" dirty="0" smtClean="0"/>
              <a:t> Century challenged this world view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1914 -1919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1929- 1940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1936- 1945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7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Disruptions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Schorske’s generation the greatest disruption of all was World War II</a:t>
            </a:r>
          </a:p>
          <a:p>
            <a:r>
              <a:rPr lang="en-US" dirty="0" smtClean="0"/>
              <a:t>National Socialism </a:t>
            </a:r>
          </a:p>
          <a:p>
            <a:pPr lvl="1"/>
            <a:r>
              <a:rPr lang="en-US" dirty="0" smtClean="0"/>
              <a:t>arising in the some cultural space that produced Mozart, Goethe, Schiller, Beethoven, Mach, Einstein, and many more</a:t>
            </a:r>
          </a:p>
          <a:p>
            <a:pPr lvl="1"/>
            <a:r>
              <a:rPr lang="en-US" dirty="0" smtClean="0"/>
              <a:t>Then combining violent racism and aggressive invasion of most of Europe</a:t>
            </a:r>
          </a:p>
          <a:p>
            <a:r>
              <a:rPr lang="en-US" dirty="0" smtClean="0"/>
              <a:t>Keep in mind that Schorske had seen much of this disruption first-hand. </a:t>
            </a:r>
          </a:p>
        </p:txBody>
      </p:sp>
    </p:spTree>
    <p:extLst>
      <p:ext uri="{BB962C8B-B14F-4D97-AF65-F5344CB8AC3E}">
        <p14:creationId xmlns:p14="http://schemas.microsoft.com/office/powerpoint/2010/main" val="16138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Schorske’s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How does the context of Schorske’s life and times guid</a:t>
            </a:r>
            <a:r>
              <a:rPr lang="en-US" dirty="0" smtClean="0"/>
              <a:t>e our interpretation of some early quotations?</a:t>
            </a:r>
            <a:endParaRPr lang="en-US" dirty="0" smtClean="0"/>
          </a:p>
          <a:p>
            <a:r>
              <a:rPr lang="en-US" dirty="0" smtClean="0"/>
              <a:t>Schorske asserts that by </a:t>
            </a:r>
            <a:r>
              <a:rPr lang="en-US" dirty="0"/>
              <a:t>the 1890’s the heroes of the middle class were “no longer political leaders, but actors, artists and critics” (p. 8)</a:t>
            </a:r>
          </a:p>
          <a:p>
            <a:r>
              <a:rPr lang="en-US" dirty="0"/>
              <a:t>“The  educated bourgeoisie had appropriated the aesthetic sensuous sensibility, but in a secularized, distorted, and in a highly individuated form.” (p.10)</a:t>
            </a:r>
          </a:p>
          <a:p>
            <a:r>
              <a:rPr lang="en-US" dirty="0" smtClean="0"/>
              <a:t>“To </a:t>
            </a:r>
            <a:r>
              <a:rPr lang="en-US" dirty="0"/>
              <a:t>the Viennese bourgeoisie nothing was more important than the arts, especially literature, theater and music. In large part because of being effectively locked out of the exercise of political power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“The life of art became a substitute for the life of action.”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6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437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Vienna 1900</vt:lpstr>
      <vt:lpstr>About Carl Schorske</vt:lpstr>
      <vt:lpstr>Schorske Background</vt:lpstr>
      <vt:lpstr>High Culture:  Received view of Western culture, circa 1961</vt:lpstr>
      <vt:lpstr>20th Century Disruptions</vt:lpstr>
      <vt:lpstr>Schorske’s context</vt:lpstr>
    </vt:vector>
  </TitlesOfParts>
  <Company>Austin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Vienna 1900</dc:title>
  <dc:creator>Truett Cates</dc:creator>
  <cp:lastModifiedBy>Truett Cates</cp:lastModifiedBy>
  <cp:revision>8</cp:revision>
  <dcterms:created xsi:type="dcterms:W3CDTF">2017-09-04T14:06:24Z</dcterms:created>
  <dcterms:modified xsi:type="dcterms:W3CDTF">2017-09-04T14:50:25Z</dcterms:modified>
</cp:coreProperties>
</file>